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75" r:id="rId2"/>
    <p:sldId id="257" r:id="rId3"/>
    <p:sldId id="258" r:id="rId4"/>
    <p:sldId id="256" r:id="rId5"/>
    <p:sldId id="263" r:id="rId6"/>
    <p:sldId id="261" r:id="rId7"/>
    <p:sldId id="264" r:id="rId8"/>
    <p:sldId id="266" r:id="rId9"/>
    <p:sldId id="267" r:id="rId10"/>
    <p:sldId id="268" r:id="rId11"/>
    <p:sldId id="262" r:id="rId12"/>
    <p:sldId id="269" r:id="rId13"/>
    <p:sldId id="284" r:id="rId14"/>
    <p:sldId id="278" r:id="rId15"/>
    <p:sldId id="281" r:id="rId16"/>
    <p:sldId id="282"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5086" autoAdjust="0"/>
  </p:normalViewPr>
  <p:slideViewPr>
    <p:cSldViewPr snapToObjects="1">
      <p:cViewPr>
        <p:scale>
          <a:sx n="75" d="100"/>
          <a:sy n="75" d="100"/>
        </p:scale>
        <p:origin x="-1848"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notesMaster" Target="notesMasters/notes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CCB4A-B07C-C040-A464-D4AD1D714AF5}" type="datetimeFigureOut">
              <a:rPr lang="en-US" smtClean="0"/>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9DE33-16B6-9340-A900-08A9351FCA4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13 million</a:t>
            </a:r>
            <a:r>
              <a:rPr lang="en-US" baseline="0" dirty="0" smtClean="0"/>
              <a:t> people are at the deadly intersection of famine, war, and drought. </a:t>
            </a:r>
            <a:r>
              <a:rPr lang="en-US" b="1" baseline="0" dirty="0" smtClean="0"/>
              <a:t>Famine</a:t>
            </a:r>
            <a:r>
              <a:rPr lang="en-US" baseline="0" dirty="0" smtClean="0"/>
              <a:t>: </a:t>
            </a:r>
            <a:r>
              <a:rPr lang="en-US" sz="1200" dirty="0" smtClean="0"/>
              <a:t>More than three in 10 children are acutely malnourished, More than two for every 10,000 people die in a day, One in five people are unable to access basic foods. </a:t>
            </a:r>
            <a:r>
              <a:rPr lang="en-US" sz="1200" b="1" dirty="0" smtClean="0"/>
              <a:t>War</a:t>
            </a:r>
            <a:r>
              <a:rPr lang="en-US" sz="1200" b="0" dirty="0" smtClean="0"/>
              <a:t>fare</a:t>
            </a:r>
            <a:r>
              <a:rPr lang="en-US" sz="1200" b="0" baseline="0" dirty="0" smtClean="0"/>
              <a:t> (in Somalia): </a:t>
            </a:r>
            <a:r>
              <a:rPr lang="en-US" dirty="0" smtClean="0"/>
              <a:t>Twenty ungoverned years have left the Somali people facing a daily reality of insecurity and conflict. Humanitarian access is restricted or denied in the Somali areas where famine has been declared. </a:t>
            </a:r>
            <a:r>
              <a:rPr lang="en-US" b="1" dirty="0" smtClean="0"/>
              <a:t>Drought:</a:t>
            </a:r>
            <a:r>
              <a:rPr lang="en-US" b="1" baseline="0" dirty="0" smtClean="0"/>
              <a:t> </a:t>
            </a:r>
            <a:r>
              <a:rPr lang="en-US" sz="1200" dirty="0" smtClean="0"/>
              <a:t>Severe dry seasons result in withered crops and dead livestock. Droughts are cyclical and will continue to occur. Drought does not have to lead to famine.</a:t>
            </a:r>
          </a:p>
          <a:p>
            <a:endParaRPr lang="en-US" dirty="0" smtClean="0"/>
          </a:p>
          <a:p>
            <a:endParaRPr lang="en-US" sz="1200" dirty="0" smtClean="0"/>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59DE33-16B6-9340-A900-08A9351FCA40}"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amount of people impacted by this crisis is much more than previous crisis that garnered much more attention. That is why USAID and Ad Council joined together to launch an awareness campaign for the crisis. The campaign- FWD- stands for famine, war, and drought.</a:t>
            </a:r>
            <a:endParaRPr lang="en-US" dirty="0" smtClean="0"/>
          </a:p>
          <a:p>
            <a:endParaRPr lang="en-US" dirty="0"/>
          </a:p>
        </p:txBody>
      </p:sp>
      <p:sp>
        <p:nvSpPr>
          <p:cNvPr id="4" name="Slide Number Placeholder 3"/>
          <p:cNvSpPr>
            <a:spLocks noGrp="1"/>
          </p:cNvSpPr>
          <p:nvPr>
            <p:ph type="sldNum" sz="quarter" idx="10"/>
          </p:nvPr>
        </p:nvSpPr>
        <p:spPr/>
        <p:txBody>
          <a:bodyPr/>
          <a:lstStyle/>
          <a:p>
            <a:fld id="{E859DE33-16B6-9340-A900-08A9351FCA40}"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Food</a:t>
            </a:r>
            <a:r>
              <a:rPr lang="en-US" baseline="0" dirty="0" smtClean="0"/>
              <a:t> Prices Soar. </a:t>
            </a:r>
            <a:r>
              <a:rPr lang="en-US" dirty="0" smtClean="0"/>
              <a:t>As food ran out and the land dried up, prices for traditional foods like maize, sorghum, and rice, soared. In some places prices increased as much as 300 percent. Livestock began to die off and communities struggled to feed their children.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59DE33-16B6-9340-A900-08A9351FCA40}"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Famine has been declared in parts of southern Somalia, in the regions that are most difficult for aid workers to reach with food and emergency supplies. Drought is affecting millions in neighboring countries and threatens to extend beyond those borders in coming months. Hunger and extreme drought are contributing to instability in an already delicate region, with potentially global effects. </a:t>
            </a:r>
          </a:p>
          <a:p>
            <a:r>
              <a:rPr lang="en-US" dirty="0" smtClean="0"/>
              <a:t>The United Nations officially declared famine in Somalia on July 20, 2011. Famine is now prevalent in six areas of southern Somalia, which is controlled by violent militant groups that are blocking aid worker access and life-saving assistance.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59DE33-16B6-9340-A900-08A9351FCA40}"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drought unrelenting and food harder to find, families left their homes in search of vital food and medicine. Somalis living near Mogadishu fled to the urban hub and established impromptu camps. Refugees surged across borders and into to camps in Kenya and Ethiopia. In some cases families are walking more than 100 miles to find assistance</a:t>
            </a:r>
          </a:p>
          <a:p>
            <a:endParaRPr lang="en-US" dirty="0"/>
          </a:p>
        </p:txBody>
      </p:sp>
      <p:sp>
        <p:nvSpPr>
          <p:cNvPr id="4" name="Slide Number Placeholder 3"/>
          <p:cNvSpPr>
            <a:spLocks noGrp="1"/>
          </p:cNvSpPr>
          <p:nvPr>
            <p:ph type="sldNum" sz="quarter" idx="10"/>
          </p:nvPr>
        </p:nvSpPr>
        <p:spPr/>
        <p:txBody>
          <a:bodyPr/>
          <a:lstStyle/>
          <a:p>
            <a:fld id="{E859DE33-16B6-9340-A900-08A9351FCA40}"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D1E7F-3617-4A1E-AAFA-8EB1FCD37DD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22948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5A523-E3F0-4401-BE95-76B0D398EFF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667269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5A523-E3F0-4401-BE95-76B0D398EFF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821233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5A523-E3F0-4401-BE95-76B0D398EFF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35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04DA6-681E-544B-B520-DDCEAF1C5A93}"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4DA6-681E-544B-B520-DDCEAF1C5A93}"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4DA6-681E-544B-B520-DDCEAF1C5A93}"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4DA6-681E-544B-B520-DDCEAF1C5A93}"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04DA6-681E-544B-B520-DDCEAF1C5A93}"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04DA6-681E-544B-B520-DDCEAF1C5A93}"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04DA6-681E-544B-B520-DDCEAF1C5A93}"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04DA6-681E-544B-B520-DDCEAF1C5A93}"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04DA6-681E-544B-B520-DDCEAF1C5A93}" type="datetimeFigureOut">
              <a:rPr lang="en-US" smtClean="0"/>
              <a:pPr/>
              <a:t>10/25/11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04DA6-681E-544B-B520-DDCEAF1C5A93}"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04DA6-681E-544B-B520-DDCEAF1C5A93}"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A8044-27FC-CB48-8F80-02ACB34CEC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04DA6-681E-544B-B520-DDCEAF1C5A93}" type="datetimeFigureOut">
              <a:rPr lang="en-US" smtClean="0"/>
              <a:pPr/>
              <a:t>10/25/11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A8044-27FC-CB48-8F80-02ACB34CEC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adaab_pic.jpg"/>
          <p:cNvPicPr>
            <a:picLocks noChangeAspect="1"/>
          </p:cNvPicPr>
          <p:nvPr/>
        </p:nvPicPr>
        <p:blipFill>
          <a:blip r:embed="rId2"/>
          <a:stretch>
            <a:fillRect/>
          </a:stretch>
        </p:blipFill>
        <p:spPr>
          <a:xfrm>
            <a:off x="304800" y="228600"/>
            <a:ext cx="8534401" cy="640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esentation_0010_map_03.jpg"/>
          <p:cNvPicPr>
            <a:picLocks noChangeAspect="1"/>
          </p:cNvPicPr>
          <p:nvPr/>
        </p:nvPicPr>
        <p:blipFill>
          <a:blip r:embed="rId3"/>
          <a:stretch>
            <a:fillRect/>
          </a:stretch>
        </p:blipFill>
        <p:spPr>
          <a:xfrm>
            <a:off x="0" y="0"/>
            <a:ext cx="9144001" cy="68580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esentation_0011_map_04.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esentation_0012_map_05.jpg"/>
          <p:cNvPicPr>
            <a:picLocks noChangeAspect="1"/>
          </p:cNvPicPr>
          <p:nvPr/>
        </p:nvPicPr>
        <p:blipFill>
          <a:blip r:embed="rId3"/>
          <a:stretch>
            <a:fillRect/>
          </a:stretch>
        </p:blipFill>
        <p:spPr>
          <a:xfrm>
            <a:off x="-1" y="0"/>
            <a:ext cx="9144001" cy="68580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esentation_0007_text_campaign.jp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latin typeface="Vitesse Sans Bold"/>
                <a:cs typeface="Vitesse Sans Bold"/>
              </a:rPr>
              <a:t>Get </a:t>
            </a:r>
            <a:r>
              <a:rPr lang="en-US" dirty="0" smtClean="0">
                <a:solidFill>
                  <a:srgbClr val="FF0000"/>
                </a:solidFill>
                <a:latin typeface="Vitesse Sans Bold"/>
                <a:cs typeface="Vitesse Sans Bold"/>
              </a:rPr>
              <a:t>Involved</a:t>
            </a:r>
            <a:endParaRPr lang="en-US" dirty="0">
              <a:solidFill>
                <a:srgbClr val="FF0000"/>
              </a:solidFill>
              <a:latin typeface="Vitesse Sans Bold"/>
              <a:cs typeface="Vitesse Sans Bold"/>
            </a:endParaRPr>
          </a:p>
        </p:txBody>
      </p:sp>
      <p:pic>
        <p:nvPicPr>
          <p:cNvPr id="5" name="Picture 4" descr="Presentation_0007_text_campaign.jpg"/>
          <p:cNvPicPr>
            <a:picLocks noChangeAspect="1"/>
          </p:cNvPicPr>
          <p:nvPr/>
        </p:nvPicPr>
        <p:blipFill>
          <a:blip r:embed="rId3"/>
          <a:srcRect l="80833" t="3333" r="4381" b="86344"/>
          <a:stretch>
            <a:fillRect/>
          </a:stretch>
        </p:blipFill>
        <p:spPr>
          <a:xfrm>
            <a:off x="7391400" y="228600"/>
            <a:ext cx="1352042" cy="707886"/>
          </a:xfrm>
          <a:prstGeom prst="rect">
            <a:avLst/>
          </a:prstGeom>
        </p:spPr>
      </p:pic>
      <p:sp>
        <p:nvSpPr>
          <p:cNvPr id="8" name="TextBox 7"/>
          <p:cNvSpPr txBox="1"/>
          <p:nvPr/>
        </p:nvSpPr>
        <p:spPr>
          <a:xfrm>
            <a:off x="3200400" y="3733800"/>
            <a:ext cx="2743775" cy="523220"/>
          </a:xfrm>
          <a:prstGeom prst="rect">
            <a:avLst/>
          </a:prstGeom>
          <a:noFill/>
        </p:spPr>
        <p:txBody>
          <a:bodyPr wrap="none" rtlCol="0">
            <a:spAutoFit/>
          </a:bodyPr>
          <a:lstStyle/>
          <a:p>
            <a:r>
              <a:rPr lang="en-US" sz="2800" dirty="0" err="1" smtClean="0">
                <a:solidFill>
                  <a:schemeClr val="tx1">
                    <a:lumMod val="75000"/>
                    <a:lumOff val="25000"/>
                  </a:schemeClr>
                </a:solidFill>
                <a:latin typeface="Vitesse Sans Book"/>
                <a:cs typeface="Vitesse Sans Book"/>
              </a:rPr>
              <a:t>u</a:t>
            </a:r>
            <a:r>
              <a:rPr lang="en-US" sz="2800" dirty="0" err="1" smtClean="0">
                <a:solidFill>
                  <a:schemeClr val="tx1">
                    <a:lumMod val="75000"/>
                    <a:lumOff val="25000"/>
                  </a:schemeClr>
                </a:solidFill>
                <a:latin typeface="Vitesse Sans Book"/>
                <a:cs typeface="Vitesse Sans Book"/>
              </a:rPr>
              <a:t>said.gov</a:t>
            </a:r>
            <a:r>
              <a:rPr lang="en-US" sz="2800" dirty="0" smtClean="0">
                <a:solidFill>
                  <a:schemeClr val="tx1">
                    <a:lumMod val="75000"/>
                    <a:lumOff val="25000"/>
                  </a:schemeClr>
                </a:solidFill>
                <a:latin typeface="Vitesse Sans Book"/>
                <a:cs typeface="Vitesse Sans Book"/>
              </a:rPr>
              <a:t>/FWD</a:t>
            </a:r>
            <a:endParaRPr lang="en-US" sz="2800" dirty="0">
              <a:solidFill>
                <a:schemeClr val="tx1">
                  <a:lumMod val="75000"/>
                  <a:lumOff val="25000"/>
                </a:schemeClr>
              </a:solidFill>
              <a:latin typeface="Vitesse Sans Book"/>
              <a:cs typeface="Vitesse Sans Book"/>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60310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Vitesse Sans Book"/>
                <a:cs typeface="Vitesse Sans Book"/>
              </a:rPr>
              <a:t>FWD the Fact of the Day </a:t>
            </a:r>
          </a:p>
          <a:p>
            <a:r>
              <a:rPr lang="en-US" dirty="0" smtClean="0">
                <a:latin typeface="Vitesse Sans Book"/>
                <a:cs typeface="Vitesse Sans Book"/>
              </a:rPr>
              <a:t>FWD the site to your friends</a:t>
            </a:r>
          </a:p>
          <a:p>
            <a:r>
              <a:rPr lang="en-US" dirty="0" smtClean="0">
                <a:latin typeface="Vitesse Sans Book"/>
                <a:cs typeface="Vitesse Sans Book"/>
              </a:rPr>
              <a:t>Update your Profile Picture</a:t>
            </a:r>
          </a:p>
          <a:p>
            <a:r>
              <a:rPr lang="en-US" dirty="0" smtClean="0">
                <a:latin typeface="Vitesse Sans Book"/>
                <a:cs typeface="Vitesse Sans Book"/>
              </a:rPr>
              <a:t>Take the FWD </a:t>
            </a:r>
            <a:r>
              <a:rPr lang="en-US" dirty="0" smtClean="0">
                <a:latin typeface="Vitesse Sans Book"/>
                <a:cs typeface="Vitesse Sans Book"/>
              </a:rPr>
              <a:t>Quiz</a:t>
            </a:r>
            <a:endParaRPr lang="en-US" dirty="0">
              <a:latin typeface="Vitesse Sans Book"/>
              <a:cs typeface="Vitesse Sans Book"/>
            </a:endParaRPr>
          </a:p>
        </p:txBody>
      </p:sp>
      <p:pic>
        <p:nvPicPr>
          <p:cNvPr id="5" name="Picture 4" descr="Presentation_0007_text_campaign.jpg"/>
          <p:cNvPicPr>
            <a:picLocks noChangeAspect="1"/>
          </p:cNvPicPr>
          <p:nvPr/>
        </p:nvPicPr>
        <p:blipFill>
          <a:blip r:embed="rId3"/>
          <a:srcRect l="78333" b="83333"/>
          <a:stretch>
            <a:fillRect/>
          </a:stretch>
        </p:blipFill>
        <p:spPr>
          <a:xfrm>
            <a:off x="7162800" y="0"/>
            <a:ext cx="1981201" cy="1143000"/>
          </a:xfrm>
          <a:prstGeom prst="rect">
            <a:avLst/>
          </a:prstGeom>
        </p:spPr>
      </p:pic>
      <p:pic>
        <p:nvPicPr>
          <p:cNvPr id="6" name="Picture 5"/>
          <p:cNvPicPr>
            <a:picLocks noChangeAspect="1"/>
          </p:cNvPicPr>
          <p:nvPr/>
        </p:nvPicPr>
        <p:blipFill>
          <a:blip r:embed="rId4"/>
          <a:stretch>
            <a:fillRect/>
          </a:stretch>
        </p:blipFill>
        <p:spPr>
          <a:xfrm>
            <a:off x="457200" y="338138"/>
            <a:ext cx="5461000" cy="1079500"/>
          </a:xfrm>
          <a:prstGeom prst="rect">
            <a:avLst/>
          </a:prstGeom>
        </p:spPr>
      </p:pic>
      <p:sp>
        <p:nvSpPr>
          <p:cNvPr id="9" name="TextBox 8"/>
          <p:cNvSpPr txBox="1"/>
          <p:nvPr/>
        </p:nvSpPr>
        <p:spPr>
          <a:xfrm>
            <a:off x="5790912" y="5602943"/>
            <a:ext cx="2743775" cy="523220"/>
          </a:xfrm>
          <a:prstGeom prst="rect">
            <a:avLst/>
          </a:prstGeom>
          <a:noFill/>
        </p:spPr>
        <p:txBody>
          <a:bodyPr wrap="none" rtlCol="0">
            <a:spAutoFit/>
          </a:bodyPr>
          <a:lstStyle/>
          <a:p>
            <a:r>
              <a:rPr lang="en-US" sz="2800" dirty="0" err="1" smtClean="0">
                <a:solidFill>
                  <a:schemeClr val="tx1">
                    <a:lumMod val="75000"/>
                    <a:lumOff val="25000"/>
                  </a:schemeClr>
                </a:solidFill>
                <a:latin typeface="Vitesse Sans Book"/>
                <a:cs typeface="Vitesse Sans Book"/>
              </a:rPr>
              <a:t>u</a:t>
            </a:r>
            <a:r>
              <a:rPr lang="en-US" sz="2800" dirty="0" err="1" smtClean="0">
                <a:solidFill>
                  <a:schemeClr val="tx1">
                    <a:lumMod val="75000"/>
                    <a:lumOff val="25000"/>
                  </a:schemeClr>
                </a:solidFill>
                <a:latin typeface="Vitesse Sans Book"/>
                <a:cs typeface="Vitesse Sans Book"/>
              </a:rPr>
              <a:t>said.gov</a:t>
            </a:r>
            <a:r>
              <a:rPr lang="en-US" sz="2800" dirty="0" smtClean="0">
                <a:solidFill>
                  <a:schemeClr val="tx1">
                    <a:lumMod val="75000"/>
                    <a:lumOff val="25000"/>
                  </a:schemeClr>
                </a:solidFill>
                <a:latin typeface="Vitesse Sans Book"/>
                <a:cs typeface="Vitesse Sans Book"/>
              </a:rPr>
              <a:t>/FWD</a:t>
            </a:r>
            <a:endParaRPr lang="en-US" sz="2800" dirty="0">
              <a:solidFill>
                <a:schemeClr val="tx1">
                  <a:lumMod val="75000"/>
                  <a:lumOff val="25000"/>
                </a:schemeClr>
              </a:solidFill>
              <a:latin typeface="Vitesse Sans Book"/>
              <a:cs typeface="Vitesse Sans Book"/>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474376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Vitesse Sans Book"/>
                <a:cs typeface="Vitesse Sans Book"/>
              </a:rPr>
              <a:t>Write an Op-ed or Letter to the Editor</a:t>
            </a:r>
          </a:p>
          <a:p>
            <a:r>
              <a:rPr lang="en-US" dirty="0" smtClean="0">
                <a:latin typeface="Vitesse Sans Book"/>
                <a:cs typeface="Vitesse Sans Book"/>
              </a:rPr>
              <a:t>Send an e-mail to your friends and family</a:t>
            </a:r>
          </a:p>
          <a:p>
            <a:r>
              <a:rPr lang="en-US" dirty="0" smtClean="0">
                <a:latin typeface="Vitesse Sans Book"/>
                <a:cs typeface="Vitesse Sans Book"/>
              </a:rPr>
              <a:t>Publish a blog post to raise awareness</a:t>
            </a:r>
          </a:p>
          <a:p>
            <a:r>
              <a:rPr lang="en-US" dirty="0" smtClean="0">
                <a:latin typeface="Vitesse Sans Book"/>
                <a:cs typeface="Vitesse Sans Book"/>
              </a:rPr>
              <a:t>Display the FWD badge on your site</a:t>
            </a:r>
            <a:endParaRPr lang="en-US" dirty="0">
              <a:latin typeface="Vitesse Sans Book"/>
              <a:cs typeface="Vitesse Sans Book"/>
            </a:endParaRPr>
          </a:p>
        </p:txBody>
      </p:sp>
      <p:pic>
        <p:nvPicPr>
          <p:cNvPr id="5" name="Picture 4" descr="Presentation_0007_text_campaign.jpg"/>
          <p:cNvPicPr>
            <a:picLocks noChangeAspect="1"/>
          </p:cNvPicPr>
          <p:nvPr/>
        </p:nvPicPr>
        <p:blipFill>
          <a:blip r:embed="rId3"/>
          <a:srcRect l="78333" b="83333"/>
          <a:stretch>
            <a:fillRect/>
          </a:stretch>
        </p:blipFill>
        <p:spPr>
          <a:xfrm>
            <a:off x="7162800" y="0"/>
            <a:ext cx="1981201" cy="1143000"/>
          </a:xfrm>
          <a:prstGeom prst="rect">
            <a:avLst/>
          </a:prstGeom>
        </p:spPr>
      </p:pic>
      <p:pic>
        <p:nvPicPr>
          <p:cNvPr id="6" name="Picture 5"/>
          <p:cNvPicPr>
            <a:picLocks noChangeAspect="1"/>
          </p:cNvPicPr>
          <p:nvPr/>
        </p:nvPicPr>
        <p:blipFill>
          <a:blip r:embed="rId4"/>
          <a:stretch>
            <a:fillRect/>
          </a:stretch>
        </p:blipFill>
        <p:spPr>
          <a:xfrm>
            <a:off x="457200" y="338138"/>
            <a:ext cx="5461000" cy="1079500"/>
          </a:xfrm>
          <a:prstGeom prst="rect">
            <a:avLst/>
          </a:prstGeom>
        </p:spPr>
      </p:pic>
      <p:sp>
        <p:nvSpPr>
          <p:cNvPr id="8" name="TextBox 7"/>
          <p:cNvSpPr txBox="1"/>
          <p:nvPr/>
        </p:nvSpPr>
        <p:spPr>
          <a:xfrm>
            <a:off x="5790912" y="5602943"/>
            <a:ext cx="2743775" cy="523220"/>
          </a:xfrm>
          <a:prstGeom prst="rect">
            <a:avLst/>
          </a:prstGeom>
          <a:noFill/>
        </p:spPr>
        <p:txBody>
          <a:bodyPr wrap="none" rtlCol="0">
            <a:spAutoFit/>
          </a:bodyPr>
          <a:lstStyle/>
          <a:p>
            <a:r>
              <a:rPr lang="en-US" sz="2800" dirty="0" err="1" smtClean="0">
                <a:solidFill>
                  <a:schemeClr val="tx1">
                    <a:lumMod val="75000"/>
                    <a:lumOff val="25000"/>
                  </a:schemeClr>
                </a:solidFill>
                <a:latin typeface="Vitesse Sans Book"/>
                <a:cs typeface="Vitesse Sans Book"/>
              </a:rPr>
              <a:t>u</a:t>
            </a:r>
            <a:r>
              <a:rPr lang="en-US" sz="2800" dirty="0" err="1" smtClean="0">
                <a:solidFill>
                  <a:schemeClr val="tx1">
                    <a:lumMod val="75000"/>
                    <a:lumOff val="25000"/>
                  </a:schemeClr>
                </a:solidFill>
                <a:latin typeface="Vitesse Sans Book"/>
                <a:cs typeface="Vitesse Sans Book"/>
              </a:rPr>
              <a:t>said.gov</a:t>
            </a:r>
            <a:r>
              <a:rPr lang="en-US" sz="2800" dirty="0" smtClean="0">
                <a:solidFill>
                  <a:schemeClr val="tx1">
                    <a:lumMod val="75000"/>
                    <a:lumOff val="25000"/>
                  </a:schemeClr>
                </a:solidFill>
                <a:latin typeface="Vitesse Sans Book"/>
                <a:cs typeface="Vitesse Sans Book"/>
              </a:rPr>
              <a:t>/FWD</a:t>
            </a:r>
            <a:endParaRPr lang="en-US" sz="2800" dirty="0">
              <a:solidFill>
                <a:schemeClr val="tx1">
                  <a:lumMod val="75000"/>
                  <a:lumOff val="25000"/>
                </a:schemeClr>
              </a:solidFill>
              <a:latin typeface="Vitesse Sans Book"/>
              <a:cs typeface="Vitesse Sans Book"/>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3769886"/>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Vitesse Sans Book"/>
                <a:cs typeface="Vitesse Sans Book"/>
              </a:rPr>
              <a:t>Host a House Party</a:t>
            </a:r>
          </a:p>
          <a:p>
            <a:r>
              <a:rPr lang="en-US" dirty="0" smtClean="0">
                <a:latin typeface="Vitesse Sans Book"/>
                <a:cs typeface="Vitesse Sans Book"/>
              </a:rPr>
              <a:t>Use our Program Insert</a:t>
            </a:r>
          </a:p>
          <a:p>
            <a:r>
              <a:rPr lang="en-US" dirty="0" smtClean="0">
                <a:latin typeface="Vitesse Sans Book"/>
                <a:cs typeface="Vitesse Sans Book"/>
              </a:rPr>
              <a:t>Use our Backgrounders</a:t>
            </a:r>
          </a:p>
          <a:p>
            <a:r>
              <a:rPr lang="en-US" dirty="0" smtClean="0">
                <a:latin typeface="Vitesse Sans Book"/>
                <a:cs typeface="Vitesse Sans Book"/>
              </a:rPr>
              <a:t>Share your stories about how you’re increasing awareness</a:t>
            </a:r>
          </a:p>
          <a:p>
            <a:r>
              <a:rPr lang="en-US" dirty="0" smtClean="0">
                <a:latin typeface="Vitesse Sans Book"/>
                <a:cs typeface="Vitesse Sans Book"/>
              </a:rPr>
              <a:t>Screen Videos and PSAs</a:t>
            </a:r>
          </a:p>
          <a:p>
            <a:endParaRPr lang="en-US" dirty="0" smtClean="0">
              <a:latin typeface="Vitesse Sans Book"/>
              <a:cs typeface="Vitesse Sans Book"/>
            </a:endParaRPr>
          </a:p>
        </p:txBody>
      </p:sp>
      <p:pic>
        <p:nvPicPr>
          <p:cNvPr id="4" name="Picture 3" descr="Presentation_0007_text_campaign.jpg"/>
          <p:cNvPicPr>
            <a:picLocks noChangeAspect="1"/>
          </p:cNvPicPr>
          <p:nvPr/>
        </p:nvPicPr>
        <p:blipFill>
          <a:blip r:embed="rId3"/>
          <a:srcRect l="78333" b="83333"/>
          <a:stretch>
            <a:fillRect/>
          </a:stretch>
        </p:blipFill>
        <p:spPr>
          <a:xfrm>
            <a:off x="7162800" y="0"/>
            <a:ext cx="1981201" cy="1143000"/>
          </a:xfrm>
          <a:prstGeom prst="rect">
            <a:avLst/>
          </a:prstGeom>
        </p:spPr>
      </p:pic>
      <p:pic>
        <p:nvPicPr>
          <p:cNvPr id="8" name="Picture 7"/>
          <p:cNvPicPr>
            <a:picLocks noChangeAspect="1"/>
          </p:cNvPicPr>
          <p:nvPr/>
        </p:nvPicPr>
        <p:blipFill>
          <a:blip r:embed="rId4"/>
          <a:stretch>
            <a:fillRect/>
          </a:stretch>
        </p:blipFill>
        <p:spPr>
          <a:xfrm>
            <a:off x="457200" y="304800"/>
            <a:ext cx="5461000" cy="1079500"/>
          </a:xfrm>
          <a:prstGeom prst="rect">
            <a:avLst/>
          </a:prstGeom>
        </p:spPr>
      </p:pic>
      <p:sp>
        <p:nvSpPr>
          <p:cNvPr id="9" name="TextBox 8"/>
          <p:cNvSpPr txBox="1"/>
          <p:nvPr/>
        </p:nvSpPr>
        <p:spPr>
          <a:xfrm>
            <a:off x="5790912" y="5602943"/>
            <a:ext cx="2743775" cy="523220"/>
          </a:xfrm>
          <a:prstGeom prst="rect">
            <a:avLst/>
          </a:prstGeom>
          <a:noFill/>
        </p:spPr>
        <p:txBody>
          <a:bodyPr wrap="none" rtlCol="0">
            <a:spAutoFit/>
          </a:bodyPr>
          <a:lstStyle/>
          <a:p>
            <a:r>
              <a:rPr lang="en-US" sz="2800" dirty="0" err="1" smtClean="0">
                <a:solidFill>
                  <a:schemeClr val="tx1">
                    <a:lumMod val="75000"/>
                    <a:lumOff val="25000"/>
                  </a:schemeClr>
                </a:solidFill>
                <a:latin typeface="Vitesse Sans Book"/>
                <a:cs typeface="Vitesse Sans Book"/>
              </a:rPr>
              <a:t>u</a:t>
            </a:r>
            <a:r>
              <a:rPr lang="en-US" sz="2800" dirty="0" err="1" smtClean="0">
                <a:solidFill>
                  <a:schemeClr val="tx1">
                    <a:lumMod val="75000"/>
                    <a:lumOff val="25000"/>
                  </a:schemeClr>
                </a:solidFill>
                <a:latin typeface="Vitesse Sans Book"/>
                <a:cs typeface="Vitesse Sans Book"/>
              </a:rPr>
              <a:t>said.gov</a:t>
            </a:r>
            <a:r>
              <a:rPr lang="en-US" sz="2800" dirty="0" smtClean="0">
                <a:solidFill>
                  <a:schemeClr val="tx1">
                    <a:lumMod val="75000"/>
                    <a:lumOff val="25000"/>
                  </a:schemeClr>
                </a:solidFill>
                <a:latin typeface="Vitesse Sans Book"/>
                <a:cs typeface="Vitesse Sans Book"/>
              </a:rPr>
              <a:t>/FWD</a:t>
            </a:r>
            <a:endParaRPr lang="en-US" sz="2800" dirty="0">
              <a:solidFill>
                <a:schemeClr val="tx1">
                  <a:lumMod val="75000"/>
                  <a:lumOff val="25000"/>
                </a:schemeClr>
              </a:solidFill>
              <a:latin typeface="Vitesse Sans Book"/>
              <a:cs typeface="Vitesse Sans Book"/>
            </a:endParaRPr>
          </a:p>
        </p:txBody>
      </p:sp>
      <p:pic>
        <p:nvPicPr>
          <p:cNvPr id="10" name="Picture 9"/>
          <p:cNvPicPr>
            <a:picLocks noChangeAspect="1"/>
          </p:cNvPicPr>
          <p:nvPr/>
        </p:nvPicPr>
        <p:blipFill>
          <a:blip r:embed="rId5"/>
          <a:stretch>
            <a:fillRect/>
          </a:stretch>
        </p:blipFill>
        <p:spPr>
          <a:xfrm>
            <a:off x="0" y="0"/>
            <a:ext cx="9120716" cy="6840537"/>
          </a:xfrm>
          <a:prstGeom prst="rect">
            <a:avLst/>
          </a:prstGeom>
        </p:spPr>
      </p:pic>
      <p:sp>
        <p:nvSpPr>
          <p:cNvPr id="11" name="TextBox 10"/>
          <p:cNvSpPr txBox="1"/>
          <p:nvPr/>
        </p:nvSpPr>
        <p:spPr>
          <a:xfrm>
            <a:off x="2286000" y="4201180"/>
            <a:ext cx="2743775" cy="523220"/>
          </a:xfrm>
          <a:prstGeom prst="rect">
            <a:avLst/>
          </a:prstGeom>
          <a:noFill/>
        </p:spPr>
        <p:txBody>
          <a:bodyPr wrap="none" rtlCol="0">
            <a:spAutoFit/>
          </a:bodyPr>
          <a:lstStyle/>
          <a:p>
            <a:r>
              <a:rPr lang="en-US" sz="2800" dirty="0" err="1" smtClean="0">
                <a:solidFill>
                  <a:srgbClr val="404040"/>
                </a:solidFill>
                <a:latin typeface="Vitesse Sans Book"/>
                <a:cs typeface="Vitesse Sans Book"/>
              </a:rPr>
              <a:t>u</a:t>
            </a:r>
            <a:r>
              <a:rPr lang="en-US" sz="2800" dirty="0" err="1" smtClean="0">
                <a:solidFill>
                  <a:srgbClr val="404040"/>
                </a:solidFill>
                <a:latin typeface="Vitesse Sans Book"/>
                <a:cs typeface="Vitesse Sans Book"/>
              </a:rPr>
              <a:t>said.gov</a:t>
            </a:r>
            <a:r>
              <a:rPr lang="en-US" sz="2800" dirty="0" smtClean="0">
                <a:solidFill>
                  <a:srgbClr val="404040"/>
                </a:solidFill>
                <a:latin typeface="Vitesse Sans Book"/>
                <a:cs typeface="Vitesse Sans Book"/>
              </a:rPr>
              <a:t>/FWD</a:t>
            </a:r>
            <a:endParaRPr lang="en-US" sz="2800" dirty="0">
              <a:solidFill>
                <a:srgbClr val="404040"/>
              </a:solidFill>
              <a:latin typeface="Vitesse Sans Book"/>
              <a:cs typeface="Vitesse Sans Book"/>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970050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20716" cy="68405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esentation_0005_infographic_02.jpg"/>
          <p:cNvPicPr>
            <a:picLocks noChangeAspect="1"/>
          </p:cNvPicPr>
          <p:nvPr/>
        </p:nvPicPr>
        <p:blipFill>
          <a:blip r:embed="rId3"/>
          <a:stretch>
            <a:fillRect/>
          </a:stretch>
        </p:blipFill>
        <p:spPr>
          <a:xfrm>
            <a:off x="0" y="0"/>
            <a:ext cx="9144001" cy="68580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esentation_0006_infographic_03.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esentation_0008_map_01.jpg"/>
          <p:cNvPicPr>
            <a:picLocks noChangeAspect="1"/>
          </p:cNvPicPr>
          <p:nvPr/>
        </p:nvPicPr>
        <p:blipFill>
          <a:blip r:embed="rId2"/>
          <a:stretch>
            <a:fillRect/>
          </a:stretch>
        </p:blipFill>
        <p:spPr>
          <a:xfrm>
            <a:off x="0" y="-1"/>
            <a:ext cx="9144001" cy="68580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esentation_0009_map_02.jpg"/>
          <p:cNvPicPr>
            <a:picLocks noChangeAspect="1"/>
          </p:cNvPicPr>
          <p:nvPr/>
        </p:nvPicPr>
        <p:blipFill>
          <a:blip r:embed="rId2"/>
          <a:stretch>
            <a:fillRect/>
          </a:stretch>
        </p:blipFill>
        <p:spPr>
          <a:xfrm>
            <a:off x="0" y="0"/>
            <a:ext cx="9144001" cy="68580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TotalTime>
  <Words>513</Words>
  <Application>Microsoft Macintosh PowerPoint</Application>
  <PresentationFormat>On-screen Show (4:3)</PresentationFormat>
  <Paragraphs>37</Paragraphs>
  <Slides>17</Slides>
  <Notes>9</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Get Involved</vt:lpstr>
      <vt:lpstr>Slide 15</vt:lpstr>
      <vt:lpstr>Slide 16</vt:lpstr>
      <vt:lpstr>Slide 17</vt:lpstr>
    </vt:vector>
  </TitlesOfParts>
  <Company>Student</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Haley van Dÿck</dc:creator>
  <cp:lastModifiedBy>Haley van Dÿck</cp:lastModifiedBy>
  <cp:revision>7</cp:revision>
  <dcterms:created xsi:type="dcterms:W3CDTF">2011-10-25T13:17:34Z</dcterms:created>
  <dcterms:modified xsi:type="dcterms:W3CDTF">2011-10-25T21:49:11Z</dcterms:modified>
</cp:coreProperties>
</file>